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90A8-1461-4203-AAE3-E29BA1B3469B}" type="datetimeFigureOut">
              <a:rPr lang="nl-NL" smtClean="0"/>
              <a:t>11-9-2013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B09-66BB-46A2-BD37-6A2631067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63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90A8-1461-4203-AAE3-E29BA1B3469B}" type="datetimeFigureOut">
              <a:rPr lang="nl-NL" smtClean="0"/>
              <a:t>11-9-2013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B09-66BB-46A2-BD37-6A2631067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90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90A8-1461-4203-AAE3-E29BA1B3469B}" type="datetimeFigureOut">
              <a:rPr lang="nl-NL" smtClean="0"/>
              <a:t>11-9-2013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B09-66BB-46A2-BD37-6A2631067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08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90A8-1461-4203-AAE3-E29BA1B3469B}" type="datetimeFigureOut">
              <a:rPr lang="nl-NL" smtClean="0"/>
              <a:t>11-9-2013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B09-66BB-46A2-BD37-6A2631067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1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90A8-1461-4203-AAE3-E29BA1B3469B}" type="datetimeFigureOut">
              <a:rPr lang="nl-NL" smtClean="0"/>
              <a:t>11-9-2013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B09-66BB-46A2-BD37-6A2631067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07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90A8-1461-4203-AAE3-E29BA1B3469B}" type="datetimeFigureOut">
              <a:rPr lang="nl-NL" smtClean="0"/>
              <a:t>11-9-2013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B09-66BB-46A2-BD37-6A2631067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35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90A8-1461-4203-AAE3-E29BA1B3469B}" type="datetimeFigureOut">
              <a:rPr lang="nl-NL" smtClean="0"/>
              <a:t>11-9-2013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B09-66BB-46A2-BD37-6A2631067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17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90A8-1461-4203-AAE3-E29BA1B3469B}" type="datetimeFigureOut">
              <a:rPr lang="nl-NL" smtClean="0"/>
              <a:t>11-9-2013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B09-66BB-46A2-BD37-6A2631067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11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90A8-1461-4203-AAE3-E29BA1B3469B}" type="datetimeFigureOut">
              <a:rPr lang="nl-NL" smtClean="0"/>
              <a:t>11-9-2013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B09-66BB-46A2-BD37-6A2631067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89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90A8-1461-4203-AAE3-E29BA1B3469B}" type="datetimeFigureOut">
              <a:rPr lang="nl-NL" smtClean="0"/>
              <a:t>11-9-2013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B09-66BB-46A2-BD37-6A2631067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0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90A8-1461-4203-AAE3-E29BA1B3469B}" type="datetimeFigureOut">
              <a:rPr lang="nl-NL" smtClean="0"/>
              <a:t>11-9-2013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6B09-66BB-46A2-BD37-6A2631067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29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B90A8-1461-4203-AAE3-E29BA1B3469B}" type="datetimeFigureOut">
              <a:rPr lang="nl-NL" smtClean="0"/>
              <a:t>11-9-2013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6B09-66BB-46A2-BD37-6A2631067B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2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urkalender.nl/toepassingen/eikenprocessierups/achtergrond_eikenprocessierups.asp" TargetMode="External"/><Relationship Id="rId2" Type="http://schemas.openxmlformats.org/officeDocument/2006/relationships/hyperlink" Target="http://www.vwa.nl/onderwerpen/plantenziekten-en-plagen/dossier/eikenprocessieru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oenkennisnet.nl/dossiers/Pages/Eikenprocessierups.asp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Eikenprocessierups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2514"/>
            <a:ext cx="2656309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2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Voorzorgsmaatregelen bij 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 </a:t>
            </a:r>
            <a:r>
              <a:rPr lang="nl-NL" b="1" dirty="0"/>
              <a:t>Verkeersmaatregelen </a:t>
            </a:r>
          </a:p>
          <a:p>
            <a:r>
              <a:rPr lang="nl-NL" b="1" dirty="0" smtClean="0"/>
              <a:t> </a:t>
            </a:r>
            <a:r>
              <a:rPr lang="nl-NL" b="1" dirty="0"/>
              <a:t>Waarschuwen van het publiek </a:t>
            </a:r>
          </a:p>
          <a:p>
            <a:r>
              <a:rPr lang="nl-NL" b="1" dirty="0" smtClean="0"/>
              <a:t> </a:t>
            </a:r>
            <a:r>
              <a:rPr lang="nl-NL" b="1" dirty="0"/>
              <a:t>Spuiten met biologisch middel </a:t>
            </a:r>
          </a:p>
          <a:p>
            <a:r>
              <a:rPr lang="nl-NL" b="1" dirty="0" smtClean="0"/>
              <a:t> </a:t>
            </a:r>
            <a:r>
              <a:rPr lang="nl-NL" b="1" dirty="0"/>
              <a:t>Zuigen </a:t>
            </a:r>
          </a:p>
          <a:p>
            <a:r>
              <a:rPr lang="nl-NL" b="1" dirty="0" smtClean="0"/>
              <a:t> </a:t>
            </a:r>
            <a:r>
              <a:rPr lang="nl-NL" b="1" dirty="0"/>
              <a:t>Branden </a:t>
            </a:r>
          </a:p>
          <a:p>
            <a:r>
              <a:rPr lang="nl-NL" b="1" dirty="0" smtClean="0"/>
              <a:t> </a:t>
            </a:r>
            <a:r>
              <a:rPr lang="nl-NL" b="1" dirty="0"/>
              <a:t>Andere werkzaamheden in en onder eiken </a:t>
            </a:r>
          </a:p>
          <a:p>
            <a:r>
              <a:rPr lang="nl-NL" b="1" dirty="0" smtClean="0"/>
              <a:t> </a:t>
            </a:r>
            <a:r>
              <a:rPr lang="nl-NL" b="1" dirty="0"/>
              <a:t>Gezondheidsklachten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7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100" b="1" dirty="0" smtClean="0"/>
              <a:t> </a:t>
            </a:r>
            <a:r>
              <a:rPr lang="nl-NL" sz="3100" b="1" dirty="0"/>
              <a:t>Gebieden waar veel mensen komen of waar mensen langdurig verblijven: veel risico</a:t>
            </a: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 </a:t>
            </a:r>
            <a:r>
              <a:rPr lang="nl-NL" dirty="0"/>
              <a:t>rond winkelcentra, zorgcentra en ziekenhuizen, scholen en kinderdagverblijven;</a:t>
            </a:r>
          </a:p>
          <a:p>
            <a:r>
              <a:rPr lang="nl-NL" dirty="0" smtClean="0"/>
              <a:t> </a:t>
            </a:r>
            <a:r>
              <a:rPr lang="nl-NL" dirty="0"/>
              <a:t>nabij woningen, kantoren en werkplaatsen;</a:t>
            </a:r>
          </a:p>
          <a:p>
            <a:r>
              <a:rPr lang="nl-NL" dirty="0" smtClean="0"/>
              <a:t> </a:t>
            </a:r>
            <a:r>
              <a:rPr lang="nl-NL" dirty="0"/>
              <a:t>op drukke </a:t>
            </a:r>
            <a:r>
              <a:rPr lang="nl-NL" dirty="0" smtClean="0"/>
              <a:t>fiets </a:t>
            </a:r>
            <a:r>
              <a:rPr lang="nl-NL" dirty="0"/>
              <a:t>- en wandelroutes;</a:t>
            </a:r>
          </a:p>
          <a:p>
            <a:r>
              <a:rPr lang="nl-NL" dirty="0" smtClean="0"/>
              <a:t> </a:t>
            </a:r>
            <a:r>
              <a:rPr lang="nl-NL" dirty="0"/>
              <a:t>in de omgeving van haltes voor openbaar vervoer;</a:t>
            </a:r>
          </a:p>
          <a:p>
            <a:r>
              <a:rPr lang="nl-NL" dirty="0" smtClean="0"/>
              <a:t> </a:t>
            </a:r>
            <a:r>
              <a:rPr lang="nl-NL" dirty="0"/>
              <a:t>op campings, kampeerboerderijen en (intensieve) dagrecreatieterreinen, drukke parkeerterreinen;</a:t>
            </a:r>
          </a:p>
          <a:p>
            <a:r>
              <a:rPr lang="nl-NL" dirty="0" smtClean="0"/>
              <a:t> </a:t>
            </a:r>
            <a:r>
              <a:rPr lang="nl-NL" dirty="0"/>
              <a:t>tijdens evenementen (bijvoorbeeld avondvierdaagse).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16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 </a:t>
            </a:r>
            <a:r>
              <a:rPr lang="nl-NL" b="1" dirty="0"/>
              <a:t>Gebieden waar (landbouw) huisdieren risico lopen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/>
              <a:t>bij boerderijen met (intensieve) beweiding;</a:t>
            </a:r>
          </a:p>
          <a:p>
            <a:r>
              <a:rPr lang="nl-NL" dirty="0" smtClean="0"/>
              <a:t> </a:t>
            </a:r>
            <a:r>
              <a:rPr lang="nl-NL" dirty="0"/>
              <a:t>bij maneges, kinderboerderijen;</a:t>
            </a:r>
          </a:p>
          <a:p>
            <a:r>
              <a:rPr lang="nl-NL" dirty="0" smtClean="0"/>
              <a:t> </a:t>
            </a:r>
            <a:r>
              <a:rPr lang="nl-NL" dirty="0" err="1"/>
              <a:t>hondenuitlaatroutes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24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 </a:t>
            </a:r>
            <a:r>
              <a:rPr lang="nl-NL" b="1" dirty="0"/>
              <a:t>Gebieden waar geen of weinig mensen komen: weinig risico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/>
              <a:t>bos - en natuurgebieden;</a:t>
            </a:r>
          </a:p>
          <a:p>
            <a:r>
              <a:rPr lang="nl-NL" dirty="0" smtClean="0"/>
              <a:t> </a:t>
            </a:r>
            <a:r>
              <a:rPr lang="nl-NL" dirty="0"/>
              <a:t>extensieve landbouwgebieden.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24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 monitoring beslissen: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 </a:t>
            </a:r>
            <a:r>
              <a:rPr lang="nl-NL" dirty="0"/>
              <a:t>of niet bestrijdingsmaatregelen uitvoeren;</a:t>
            </a:r>
          </a:p>
          <a:p>
            <a:r>
              <a:rPr lang="nl-NL" dirty="0" smtClean="0"/>
              <a:t>Optimale </a:t>
            </a:r>
            <a:r>
              <a:rPr lang="nl-NL" dirty="0"/>
              <a:t>timing van de toepassing van de verschillende bestrijdingsmaatregelen;</a:t>
            </a:r>
          </a:p>
          <a:p>
            <a:r>
              <a:rPr lang="nl-NL" dirty="0" smtClean="0"/>
              <a:t>Evaluatie </a:t>
            </a:r>
            <a:r>
              <a:rPr lang="nl-NL" dirty="0"/>
              <a:t>van de </a:t>
            </a:r>
            <a:r>
              <a:rPr lang="nl-NL" dirty="0" err="1"/>
              <a:t>eff</a:t>
            </a:r>
            <a:r>
              <a:rPr lang="nl-NL" dirty="0"/>
              <a:t> </a:t>
            </a:r>
            <a:r>
              <a:rPr lang="nl-NL" dirty="0" err="1"/>
              <a:t>ectiviteit</a:t>
            </a:r>
            <a:r>
              <a:rPr lang="nl-NL" dirty="0"/>
              <a:t> van de maatregelen om te beslissen over uitvoering van een vervolg maatregel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15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Monitorings</a:t>
            </a:r>
            <a:r>
              <a:rPr lang="nl-NL" dirty="0" smtClean="0"/>
              <a:t> mogelijkheden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Vallen</a:t>
            </a:r>
          </a:p>
          <a:p>
            <a:r>
              <a:rPr lang="nl-NL" dirty="0" smtClean="0"/>
              <a:t>Na controle</a:t>
            </a:r>
          </a:p>
          <a:p>
            <a:r>
              <a:rPr lang="nl-NL" dirty="0" smtClean="0"/>
              <a:t>Ei uitkomst</a:t>
            </a:r>
          </a:p>
          <a:p>
            <a:r>
              <a:rPr lang="nl-NL" dirty="0" smtClean="0"/>
              <a:t>Plaagdruk tijdens seizoen</a:t>
            </a:r>
          </a:p>
          <a:p>
            <a:r>
              <a:rPr lang="nl-NL" dirty="0" smtClean="0"/>
              <a:t>Controle effectiviteit bestrijding</a:t>
            </a:r>
          </a:p>
          <a:p>
            <a:r>
              <a:rPr lang="nl-NL" dirty="0" smtClean="0"/>
              <a:t>Uitwisseling van ervaring en gegevens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89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bestrijding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Niets doen bij lage plaagdruk</a:t>
            </a:r>
          </a:p>
          <a:p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Algemene informatie op permanente borden bij ingang van parken of bospercelen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67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Waarschuwen van publiek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middelmatige plaagdruk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1 Websites</a:t>
            </a:r>
          </a:p>
          <a:p>
            <a:pPr marL="0" indent="0">
              <a:buNone/>
            </a:pPr>
            <a:r>
              <a:rPr lang="nl-NL" dirty="0" smtClean="0"/>
              <a:t>2 Berichtgeving lokale media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91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Afsluiten van aangetast gebied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hoge plaagdruk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1 tijdelijk afsluiten</a:t>
            </a:r>
          </a:p>
          <a:p>
            <a:pPr marL="0" indent="0">
              <a:buNone/>
            </a:pPr>
            <a:r>
              <a:rPr lang="nl-NL" dirty="0" smtClean="0"/>
              <a:t>2 tijdelijk afsluiten tijdens bestrijding</a:t>
            </a:r>
          </a:p>
          <a:p>
            <a:pPr marL="0" indent="0">
              <a:buNone/>
            </a:pPr>
            <a:r>
              <a:rPr lang="nl-NL" dirty="0" smtClean="0"/>
              <a:t>3 fietsroutes omleiden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89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Biologische bestrijding op basis van bacteriepreparaten (april - mei)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uitgevoeren</a:t>
            </a:r>
            <a:r>
              <a:rPr lang="nl-NL" dirty="0" smtClean="0"/>
              <a:t> </a:t>
            </a:r>
            <a:r>
              <a:rPr lang="nl-NL" dirty="0"/>
              <a:t>als de rups in het tweede tot en met het derde </a:t>
            </a:r>
            <a:r>
              <a:rPr lang="nl-NL" dirty="0" err="1"/>
              <a:t>larvale</a:t>
            </a:r>
            <a:r>
              <a:rPr lang="nl-NL" dirty="0"/>
              <a:t> stadium is</a:t>
            </a:r>
            <a:r>
              <a:rPr lang="nl-NL" dirty="0" smtClean="0"/>
              <a:t>.</a:t>
            </a:r>
          </a:p>
          <a:p>
            <a:r>
              <a:rPr lang="nl-NL" dirty="0"/>
              <a:t>Enkele weken later kan een bladbespuiting plaatsvinden</a:t>
            </a:r>
            <a:r>
              <a:rPr lang="nl-NL" dirty="0" smtClean="0"/>
              <a:t>.</a:t>
            </a:r>
          </a:p>
          <a:p>
            <a:r>
              <a:rPr lang="nl-NL" dirty="0"/>
              <a:t>rupsen van het </a:t>
            </a:r>
            <a:r>
              <a:rPr lang="nl-NL" dirty="0" smtClean="0"/>
              <a:t>vierde tot </a:t>
            </a:r>
            <a:r>
              <a:rPr lang="nl-NL" dirty="0"/>
              <a:t>zesde stadium kunnen nog </a:t>
            </a:r>
            <a:r>
              <a:rPr lang="nl-NL" dirty="0" smtClean="0"/>
              <a:t>gedood (minder effectief)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69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656184"/>
          </a:xfrm>
        </p:spPr>
        <p:txBody>
          <a:bodyPr>
            <a:normAutofit/>
          </a:bodyPr>
          <a:lstStyle/>
          <a:p>
            <a:r>
              <a:rPr lang="nl-NL" dirty="0" smtClean="0"/>
              <a:t>Leidraad beheersing eikenprocessierups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Stap 1: Risico </a:t>
            </a:r>
            <a:r>
              <a:rPr lang="nl-NL" b="1" dirty="0" smtClean="0"/>
              <a:t>Inventarisatie</a:t>
            </a:r>
          </a:p>
          <a:p>
            <a:r>
              <a:rPr lang="nl-NL" b="1" dirty="0"/>
              <a:t>Stap 2: Waarnemen en </a:t>
            </a:r>
            <a:r>
              <a:rPr lang="nl-NL" b="1" dirty="0" smtClean="0"/>
              <a:t>registreren</a:t>
            </a:r>
          </a:p>
          <a:p>
            <a:r>
              <a:rPr lang="nl-NL" b="1" dirty="0"/>
              <a:t>Stap 3: Beheersing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85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Mechanische bestrijding: zuigen (mei-juni-juli-augustus rupsen en nesten + oude nesten)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inzet van een </a:t>
            </a:r>
            <a:r>
              <a:rPr lang="nl-NL" dirty="0" err="1" smtClean="0"/>
              <a:t>mesttank</a:t>
            </a:r>
            <a:endParaRPr lang="nl-NL" dirty="0" smtClean="0"/>
          </a:p>
          <a:p>
            <a:r>
              <a:rPr lang="nl-NL" dirty="0"/>
              <a:t>handzame ‘stofzuigers</a:t>
            </a:r>
            <a:r>
              <a:rPr lang="nl-NL" dirty="0" smtClean="0"/>
              <a:t>’</a:t>
            </a:r>
          </a:p>
          <a:p>
            <a:r>
              <a:rPr lang="nl-NL" dirty="0"/>
              <a:t>overdruk cabine en bedient van hieruit de </a:t>
            </a:r>
            <a:r>
              <a:rPr lang="nl-NL" dirty="0" err="1"/>
              <a:t>zuigunit</a:t>
            </a:r>
            <a:r>
              <a:rPr lang="nl-NL" dirty="0" smtClean="0"/>
              <a:t>.</a:t>
            </a:r>
          </a:p>
          <a:p>
            <a:r>
              <a:rPr lang="nl-NL" dirty="0"/>
              <a:t>Handmatig verwijderen van nesten kan worden uitgevoerd door boomklimmers.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35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Thermische bestrijding: branden (mei-juni-juli)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Nadelen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1 wegwaaien van brandharen door wervelende warme lucht</a:t>
            </a:r>
          </a:p>
          <a:p>
            <a:pPr marL="0" indent="0">
              <a:buNone/>
            </a:pPr>
            <a:r>
              <a:rPr lang="nl-NL" dirty="0" smtClean="0"/>
              <a:t>2 na controle en eventueel herhalen</a:t>
            </a:r>
          </a:p>
          <a:p>
            <a:pPr marL="0" indent="0">
              <a:buNone/>
            </a:pPr>
            <a:r>
              <a:rPr lang="nl-NL" dirty="0" smtClean="0"/>
              <a:t>3 rupsresten blijven achter onder de boom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4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Combinatie van mechanische en thermische bestrijding: zuigen en verassen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Voorraadkamer</a:t>
            </a:r>
          </a:p>
          <a:p>
            <a:r>
              <a:rPr lang="nl-NL" dirty="0" smtClean="0"/>
              <a:t>Verbrandingsoven tot 600 graden </a:t>
            </a:r>
            <a:r>
              <a:rPr lang="nl-NL" dirty="0" err="1" smtClean="0"/>
              <a:t>celcius</a:t>
            </a:r>
            <a:r>
              <a:rPr lang="nl-NL" dirty="0" smtClean="0"/>
              <a:t> met infraroodstraling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23300"/>
            <a:ext cx="288032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5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Voorzorgmaatregelingen bij 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Verkeersmaatregelen</a:t>
            </a:r>
          </a:p>
          <a:p>
            <a:r>
              <a:rPr lang="nl-NL" dirty="0" smtClean="0"/>
              <a:t>Waarschuwen van publiek</a:t>
            </a:r>
          </a:p>
          <a:p>
            <a:r>
              <a:rPr lang="nl-NL" dirty="0" smtClean="0"/>
              <a:t>Spuiten van biologisch middel</a:t>
            </a:r>
          </a:p>
          <a:p>
            <a:r>
              <a:rPr lang="nl-NL" dirty="0" smtClean="0"/>
              <a:t>Zuigen</a:t>
            </a:r>
          </a:p>
          <a:p>
            <a:r>
              <a:rPr lang="nl-NL" dirty="0" smtClean="0"/>
              <a:t>Branden</a:t>
            </a:r>
          </a:p>
          <a:p>
            <a:r>
              <a:rPr lang="nl-NL" dirty="0"/>
              <a:t>Andere werkzaamheden in en onder eiken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7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Verkeersmaatregelen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Conform  CROW 96a </a:t>
            </a:r>
            <a:r>
              <a:rPr lang="nl-NL" dirty="0"/>
              <a:t>en </a:t>
            </a:r>
            <a:r>
              <a:rPr lang="nl-NL" dirty="0" smtClean="0"/>
              <a:t>b.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30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Waarschuwen van publiek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Zorgplicht van terreinbeheerder</a:t>
            </a:r>
          </a:p>
          <a:p>
            <a:r>
              <a:rPr lang="nl-NL" dirty="0" smtClean="0"/>
              <a:t>Publiek waarschuwen door bebording, websites en lokale media.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75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Spuiten van biologisch middel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Minimale schade aanbrengen aan bomen en leefgebieden</a:t>
            </a:r>
          </a:p>
          <a:p>
            <a:r>
              <a:rPr lang="nl-NL" dirty="0" smtClean="0"/>
              <a:t>Uitvoerders in bezit zijn van juiste licenties</a:t>
            </a:r>
          </a:p>
          <a:p>
            <a:r>
              <a:rPr lang="nl-NL" dirty="0" smtClean="0"/>
              <a:t>Voorkomen van drift</a:t>
            </a:r>
          </a:p>
          <a:p>
            <a:r>
              <a:rPr lang="nl-NL" dirty="0" smtClean="0"/>
              <a:t>Groenbeheerders hebben de plicht omwonenden en voorbijgangers op de hoogte te stellen van bespuiting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91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Zuigen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/>
              <a:t>als de uitvoerende medewerker direct bloot gesteld kan worden aan de brandharen, maar ook bij</a:t>
            </a:r>
          </a:p>
          <a:p>
            <a:pPr marL="0" indent="0">
              <a:buNone/>
            </a:pPr>
            <a:r>
              <a:rPr lang="nl-NL" dirty="0" smtClean="0"/>
              <a:t>het </a:t>
            </a:r>
            <a:r>
              <a:rPr lang="nl-NL" dirty="0"/>
              <a:t>lossen van de rupsrestanten uit de giertank, en bij </a:t>
            </a:r>
            <a:r>
              <a:rPr lang="nl-NL" dirty="0" smtClean="0"/>
              <a:t>    het </a:t>
            </a:r>
            <a:r>
              <a:rPr lang="nl-NL" dirty="0"/>
              <a:t>verwisselen van containers bij droog zuigen moet</a:t>
            </a:r>
          </a:p>
          <a:p>
            <a:pPr marL="0" indent="0">
              <a:buNone/>
            </a:pPr>
            <a:r>
              <a:rPr lang="nl-NL" dirty="0"/>
              <a:t>worden gewerkt met een overdrukmasker met </a:t>
            </a:r>
            <a:r>
              <a:rPr lang="nl-NL" dirty="0" err="1"/>
              <a:t>motoraangedreven</a:t>
            </a:r>
            <a:r>
              <a:rPr lang="nl-NL" dirty="0"/>
              <a:t> </a:t>
            </a:r>
            <a:r>
              <a:rPr lang="nl-NL" dirty="0" err="1"/>
              <a:t>luchtt</a:t>
            </a:r>
            <a:r>
              <a:rPr lang="nl-NL" dirty="0"/>
              <a:t> </a:t>
            </a:r>
            <a:r>
              <a:rPr lang="nl-NL" dirty="0" err="1"/>
              <a:t>oevoer</a:t>
            </a:r>
            <a:r>
              <a:rPr lang="nl-NL" dirty="0"/>
              <a:t> en P3 </a:t>
            </a:r>
            <a:r>
              <a:rPr lang="nl-NL" dirty="0" smtClean="0"/>
              <a:t>filter</a:t>
            </a:r>
            <a:r>
              <a:rPr lang="nl-NL" dirty="0"/>
              <a:t>, </a:t>
            </a:r>
            <a:endParaRPr lang="nl-NL" dirty="0" smtClean="0"/>
          </a:p>
          <a:p>
            <a:r>
              <a:rPr lang="nl-NL" dirty="0" smtClean="0"/>
              <a:t>wegwerpoveralls</a:t>
            </a:r>
            <a:r>
              <a:rPr lang="nl-NL" dirty="0"/>
              <a:t>, </a:t>
            </a:r>
            <a:endParaRPr lang="nl-NL" dirty="0" smtClean="0"/>
          </a:p>
          <a:p>
            <a:r>
              <a:rPr lang="nl-NL" dirty="0" smtClean="0"/>
              <a:t>wegwerphandschoenen </a:t>
            </a:r>
            <a:r>
              <a:rPr lang="nl-NL" dirty="0"/>
              <a:t>(meerdere paren per dag</a:t>
            </a:r>
            <a:r>
              <a:rPr lang="nl-NL" dirty="0" smtClean="0"/>
              <a:t>)</a:t>
            </a:r>
          </a:p>
          <a:p>
            <a:r>
              <a:rPr lang="nl-NL" dirty="0" smtClean="0"/>
              <a:t>dikke </a:t>
            </a:r>
            <a:r>
              <a:rPr lang="nl-NL" dirty="0"/>
              <a:t>overhandschoenen (een paar per dag</a:t>
            </a:r>
            <a:r>
              <a:rPr lang="nl-NL" dirty="0" smtClean="0"/>
              <a:t>)</a:t>
            </a:r>
            <a:endParaRPr lang="nl-NL" dirty="0"/>
          </a:p>
          <a:p>
            <a:r>
              <a:rPr lang="nl-NL" dirty="0"/>
              <a:t>laarzen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53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</a:t>
            </a:r>
            <a:r>
              <a:rPr lang="nl-NL" dirty="0" smtClean="0"/>
              <a:t>randen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Bij branden dient de uitvoerende medewerker die </a:t>
            </a:r>
            <a:r>
              <a:rPr lang="nl-NL" dirty="0" smtClean="0"/>
              <a:t>direct </a:t>
            </a:r>
            <a:r>
              <a:rPr lang="nl-NL" dirty="0"/>
              <a:t>bloot gesteld kan worden aan de brandharen, </a:t>
            </a:r>
            <a:r>
              <a:rPr lang="nl-NL" dirty="0" smtClean="0"/>
              <a:t>te werken </a:t>
            </a:r>
            <a:r>
              <a:rPr lang="nl-NL" dirty="0"/>
              <a:t>met een leren overdrukmasker met motor-aangedreven </a:t>
            </a:r>
            <a:r>
              <a:rPr lang="nl-NL" dirty="0" smtClean="0"/>
              <a:t>lucht    toevoer </a:t>
            </a:r>
            <a:r>
              <a:rPr lang="nl-NL" dirty="0"/>
              <a:t>en, P3 </a:t>
            </a:r>
            <a:r>
              <a:rPr lang="nl-NL" dirty="0" smtClean="0"/>
              <a:t>filter</a:t>
            </a:r>
            <a:endParaRPr lang="nl-NL" dirty="0"/>
          </a:p>
          <a:p>
            <a:r>
              <a:rPr lang="nl-NL" dirty="0" smtClean="0"/>
              <a:t> brandwerende wegwerpoveralls</a:t>
            </a:r>
          </a:p>
          <a:p>
            <a:r>
              <a:rPr lang="nl-NL" dirty="0" smtClean="0"/>
              <a:t>brandvertragende onderkleding</a:t>
            </a:r>
          </a:p>
          <a:p>
            <a:r>
              <a:rPr lang="nl-NL" dirty="0" smtClean="0"/>
              <a:t>wegwerphandschoenen </a:t>
            </a:r>
            <a:r>
              <a:rPr lang="nl-NL" dirty="0"/>
              <a:t>(meerdere paren per dag</a:t>
            </a:r>
            <a:r>
              <a:rPr lang="nl-NL" dirty="0" smtClean="0"/>
              <a:t>)</a:t>
            </a:r>
            <a:endParaRPr lang="nl-NL" dirty="0"/>
          </a:p>
          <a:p>
            <a:r>
              <a:rPr lang="nl-NL" dirty="0"/>
              <a:t>leren overhandschoenen (een paar per </a:t>
            </a:r>
            <a:r>
              <a:rPr lang="nl-NL" dirty="0" smtClean="0"/>
              <a:t>dag)</a:t>
            </a:r>
          </a:p>
          <a:p>
            <a:r>
              <a:rPr lang="nl-NL" dirty="0" smtClean="0"/>
              <a:t>laarzen</a:t>
            </a:r>
          </a:p>
          <a:p>
            <a:r>
              <a:rPr lang="nl-NL" dirty="0" smtClean="0"/>
              <a:t>brandblusser</a:t>
            </a:r>
            <a:r>
              <a:rPr lang="nl-NL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65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Andere werkzaamheden in en onder eiken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Snoeiwerk in </a:t>
            </a:r>
            <a:r>
              <a:rPr lang="nl-NL" dirty="0" smtClean="0"/>
              <a:t>dergelijke bomen </a:t>
            </a:r>
            <a:r>
              <a:rPr lang="nl-NL" dirty="0"/>
              <a:t>wordt bij voorkeur in de </a:t>
            </a:r>
            <a:r>
              <a:rPr lang="nl-NL" dirty="0" err="1"/>
              <a:t>bladloze</a:t>
            </a:r>
            <a:r>
              <a:rPr lang="nl-NL" dirty="0"/>
              <a:t> periode uitgevoerd</a:t>
            </a:r>
            <a:r>
              <a:rPr lang="nl-NL" dirty="0" smtClean="0"/>
              <a:t>.</a:t>
            </a:r>
          </a:p>
          <a:p>
            <a:r>
              <a:rPr lang="nl-NL" dirty="0"/>
              <a:t>Ook besmet bermmaaisel kan een </a:t>
            </a:r>
            <a:r>
              <a:rPr lang="nl-NL" dirty="0" smtClean="0"/>
              <a:t>risico opleveren. (Bosmaaier)</a:t>
            </a:r>
          </a:p>
          <a:p>
            <a:r>
              <a:rPr lang="nl-NL" dirty="0"/>
              <a:t>Over de linten kan eikenprocessierups </a:t>
            </a:r>
            <a:r>
              <a:rPr lang="nl-NL" dirty="0" smtClean="0"/>
              <a:t>gekropen hebben </a:t>
            </a:r>
            <a:r>
              <a:rPr lang="nl-NL" dirty="0"/>
              <a:t>en brandharen kunnen aanwezig zijn op het lint.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0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Achtergrond 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 </a:t>
            </a:r>
            <a:r>
              <a:rPr lang="nl-NL" b="1" dirty="0"/>
              <a:t>Historie </a:t>
            </a:r>
          </a:p>
          <a:p>
            <a:r>
              <a:rPr lang="nl-NL" b="1" dirty="0" smtClean="0"/>
              <a:t> </a:t>
            </a:r>
            <a:r>
              <a:rPr lang="nl-NL" b="1" dirty="0"/>
              <a:t>Van rups naar vlinder </a:t>
            </a:r>
          </a:p>
          <a:p>
            <a:r>
              <a:rPr lang="nl-NL" b="1" dirty="0" smtClean="0"/>
              <a:t> </a:t>
            </a:r>
            <a:r>
              <a:rPr lang="nl-NL" b="1" dirty="0"/>
              <a:t>Herkenning van de rups </a:t>
            </a:r>
          </a:p>
          <a:p>
            <a:r>
              <a:rPr lang="nl-NL" b="1" dirty="0" smtClean="0"/>
              <a:t> </a:t>
            </a:r>
            <a:r>
              <a:rPr lang="nl-NL" b="1" dirty="0"/>
              <a:t>Grondnesten </a:t>
            </a:r>
          </a:p>
          <a:p>
            <a:r>
              <a:rPr lang="nl-NL" b="1" dirty="0" smtClean="0"/>
              <a:t> </a:t>
            </a:r>
            <a:r>
              <a:rPr lang="nl-NL" b="1" dirty="0"/>
              <a:t>Natuurlijk evenwicht </a:t>
            </a:r>
          </a:p>
          <a:p>
            <a:r>
              <a:rPr lang="nl-NL" b="1" dirty="0" smtClean="0"/>
              <a:t> </a:t>
            </a:r>
            <a:r>
              <a:rPr lang="nl-NL" b="1" dirty="0"/>
              <a:t>Eiken in Nederland </a:t>
            </a:r>
          </a:p>
          <a:p>
            <a:r>
              <a:rPr lang="nl-NL" b="1" dirty="0" smtClean="0"/>
              <a:t> </a:t>
            </a:r>
            <a:r>
              <a:rPr lang="nl-NL" b="1" dirty="0"/>
              <a:t>Andere processierupsen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31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Verwerking van rupsrestanten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Valt meestal onder “Wet milieubeheer”</a:t>
            </a:r>
          </a:p>
          <a:p>
            <a:r>
              <a:rPr lang="nl-NL" dirty="0"/>
              <a:t>Dit afval bevat rupsen, vervellingshuidjes, </a:t>
            </a:r>
            <a:r>
              <a:rPr lang="nl-NL" dirty="0" smtClean="0"/>
              <a:t>brandharen, uitwerpselen </a:t>
            </a:r>
            <a:r>
              <a:rPr lang="nl-NL" dirty="0"/>
              <a:t>en </a:t>
            </a:r>
            <a:r>
              <a:rPr lang="nl-NL" dirty="0" smtClean="0"/>
              <a:t>spinselnesten</a:t>
            </a:r>
          </a:p>
          <a:p>
            <a:r>
              <a:rPr lang="nl-NL" dirty="0"/>
              <a:t>Droog afval moet in </a:t>
            </a:r>
            <a:r>
              <a:rPr lang="nl-NL" dirty="0" smtClean="0"/>
              <a:t>goed afgedichte </a:t>
            </a:r>
            <a:r>
              <a:rPr lang="nl-NL" dirty="0"/>
              <a:t>containers worden aangeboden voor verbranding</a:t>
            </a:r>
            <a:r>
              <a:rPr lang="nl-NL" dirty="0" smtClean="0"/>
              <a:t>.</a:t>
            </a:r>
          </a:p>
          <a:p>
            <a:r>
              <a:rPr lang="nl-NL" dirty="0"/>
              <a:t>Voor controle op de juiste verwerking </a:t>
            </a:r>
            <a:r>
              <a:rPr lang="nl-NL" dirty="0" smtClean="0"/>
              <a:t>van afval </a:t>
            </a:r>
            <a:r>
              <a:rPr lang="nl-NL" dirty="0"/>
              <a:t>kan de opdrachtgever bij de uitvoerder navraag doen naar </a:t>
            </a:r>
            <a:r>
              <a:rPr lang="nl-NL" dirty="0" smtClean="0"/>
              <a:t>de stortbonnen</a:t>
            </a:r>
            <a:r>
              <a:rPr lang="nl-NL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0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100" b="1" dirty="0"/>
              <a:t>Algemene aanbevelingen en eisen die worden gesteld aan het storten van rupsrestanten verzameld in tank:</a:t>
            </a: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Gebruik </a:t>
            </a:r>
            <a:r>
              <a:rPr lang="nl-NL" dirty="0"/>
              <a:t>zoveel mogelijk een stortlocatie binnen een bestaande inrichting, waar storten is toegestaan.</a:t>
            </a:r>
          </a:p>
          <a:p>
            <a:r>
              <a:rPr lang="nl-NL" dirty="0" smtClean="0"/>
              <a:t>Het </a:t>
            </a:r>
            <a:r>
              <a:rPr lang="nl-NL" dirty="0"/>
              <a:t>in de bodem brengen van rupsrestanten is niet toegestaan in een grondwaterbeschermingsgebied.</a:t>
            </a:r>
          </a:p>
          <a:p>
            <a:r>
              <a:rPr lang="nl-NL" dirty="0" smtClean="0"/>
              <a:t>Maak </a:t>
            </a:r>
            <a:r>
              <a:rPr lang="nl-NL" dirty="0"/>
              <a:t>een kuil (diepte 1,5 tot 2 m) op een voor publiek niet toegankelijke plaats, bij voorkeur in een </a:t>
            </a:r>
            <a:r>
              <a:rPr lang="nl-NL" dirty="0" smtClean="0"/>
              <a:t>zandige bodem</a:t>
            </a:r>
            <a:r>
              <a:rPr lang="nl-NL" dirty="0"/>
              <a:t>.</a:t>
            </a:r>
          </a:p>
          <a:p>
            <a:r>
              <a:rPr lang="nl-NL" dirty="0" smtClean="0"/>
              <a:t>De </a:t>
            </a:r>
            <a:r>
              <a:rPr lang="nl-NL" dirty="0"/>
              <a:t>bodem van de kuil moet boven het niveau van het grondwater liggen.</a:t>
            </a:r>
          </a:p>
          <a:p>
            <a:r>
              <a:rPr lang="nl-NL" dirty="0" smtClean="0"/>
              <a:t>De </a:t>
            </a:r>
            <a:r>
              <a:rPr lang="nl-NL" dirty="0"/>
              <a:t>kuil mag tijdens de werkzaamheden en gedurende een periode van zes tot acht jaar daarna niet </a:t>
            </a:r>
            <a:r>
              <a:rPr lang="nl-NL" dirty="0" smtClean="0"/>
              <a:t>toegankelijk zijn </a:t>
            </a:r>
            <a:r>
              <a:rPr lang="nl-NL" dirty="0"/>
              <a:t>voor onbevoegden.</a:t>
            </a:r>
          </a:p>
          <a:p>
            <a:r>
              <a:rPr lang="nl-NL" dirty="0" smtClean="0"/>
              <a:t>Dek </a:t>
            </a:r>
            <a:r>
              <a:rPr lang="nl-NL" dirty="0"/>
              <a:t>de kuil tussentijds af.</a:t>
            </a:r>
          </a:p>
          <a:p>
            <a:r>
              <a:rPr lang="nl-NL" dirty="0" smtClean="0"/>
              <a:t>Dek </a:t>
            </a:r>
            <a:r>
              <a:rPr lang="nl-NL" dirty="0"/>
              <a:t>de kuil na het seizoen af met een laag grond van minimaal 50 cm.</a:t>
            </a:r>
          </a:p>
          <a:p>
            <a:r>
              <a:rPr lang="nl-NL" dirty="0" smtClean="0"/>
              <a:t>Leg </a:t>
            </a:r>
            <a:r>
              <a:rPr lang="nl-NL" dirty="0"/>
              <a:t>de locatie van de kuil zodanig vast in een systeem dat deze ook na acht jaar is terug te vinden.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8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Wettelijk kader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Art</a:t>
            </a:r>
            <a:r>
              <a:rPr lang="nl-NL" dirty="0"/>
              <a:t>. 6:162 Burgerlijk Wetboek, het algemene leerstuk van </a:t>
            </a:r>
            <a:r>
              <a:rPr lang="nl-NL" dirty="0" smtClean="0"/>
              <a:t>onrechtmatige daad (“</a:t>
            </a:r>
            <a:r>
              <a:rPr lang="nl-NL" dirty="0"/>
              <a:t>schadeclaim-artikel”) </a:t>
            </a:r>
            <a:r>
              <a:rPr lang="nl-NL" dirty="0" err="1"/>
              <a:t>mbt</a:t>
            </a:r>
            <a:r>
              <a:rPr lang="nl-NL" dirty="0"/>
              <a:t> zorgplicht</a:t>
            </a:r>
          </a:p>
          <a:p>
            <a:r>
              <a:rPr lang="nl-NL" dirty="0" smtClean="0"/>
              <a:t>Art</a:t>
            </a:r>
            <a:r>
              <a:rPr lang="nl-NL" dirty="0"/>
              <a:t>. 2 Flora- en </a:t>
            </a:r>
            <a:r>
              <a:rPr lang="nl-NL" dirty="0" err="1"/>
              <a:t>faunawet</a:t>
            </a:r>
            <a:r>
              <a:rPr lang="nl-NL" dirty="0"/>
              <a:t> (zie ook Hoofdstuk 3;stap 1d)</a:t>
            </a:r>
          </a:p>
          <a:p>
            <a:r>
              <a:rPr lang="nl-NL" dirty="0" smtClean="0"/>
              <a:t>Art</a:t>
            </a:r>
            <a:r>
              <a:rPr lang="nl-NL" dirty="0"/>
              <a:t>. 36, 37 Gezondheids-en welzijnswet voor dieren</a:t>
            </a:r>
          </a:p>
          <a:p>
            <a:r>
              <a:rPr lang="nl-NL" dirty="0" smtClean="0"/>
              <a:t>Art</a:t>
            </a:r>
            <a:r>
              <a:rPr lang="nl-NL" dirty="0"/>
              <a:t>. 10.1 Wet milieubeheer</a:t>
            </a:r>
          </a:p>
          <a:p>
            <a:r>
              <a:rPr lang="nl-NL" dirty="0" smtClean="0"/>
              <a:t>Art</a:t>
            </a:r>
            <a:r>
              <a:rPr lang="nl-NL" dirty="0"/>
              <a:t>. 13 Wet bodembescherming</a:t>
            </a:r>
          </a:p>
          <a:p>
            <a:r>
              <a:rPr lang="nl-NL" dirty="0" smtClean="0"/>
              <a:t>Art</a:t>
            </a:r>
            <a:r>
              <a:rPr lang="nl-NL" dirty="0"/>
              <a:t>. 18 Wet gewasbescherming en biociden</a:t>
            </a:r>
          </a:p>
          <a:p>
            <a:r>
              <a:rPr lang="nl-NL" dirty="0" smtClean="0"/>
              <a:t>Art</a:t>
            </a:r>
            <a:r>
              <a:rPr lang="nl-NL" dirty="0"/>
              <a:t>. 4 Lozingenbesluit open teelt en veehouderij</a:t>
            </a:r>
          </a:p>
          <a:p>
            <a:r>
              <a:rPr lang="nl-NL" dirty="0" smtClean="0"/>
              <a:t>Art</a:t>
            </a:r>
            <a:r>
              <a:rPr lang="nl-NL" dirty="0"/>
              <a:t>. 2.1 Besluit lozen buiten inrichtingen</a:t>
            </a:r>
          </a:p>
          <a:p>
            <a:r>
              <a:rPr lang="nl-NL" dirty="0" smtClean="0"/>
              <a:t>Art</a:t>
            </a:r>
            <a:r>
              <a:rPr lang="nl-NL" dirty="0"/>
              <a:t>. 3, 10, 11, 32 </a:t>
            </a:r>
            <a:r>
              <a:rPr lang="nl-NL" dirty="0" smtClean="0"/>
              <a:t>Arbeidsomstandigheden</a:t>
            </a:r>
          </a:p>
          <a:p>
            <a:r>
              <a:rPr lang="nl-NL" dirty="0" smtClean="0"/>
              <a:t>Art</a:t>
            </a:r>
            <a:r>
              <a:rPr lang="nl-NL" dirty="0"/>
              <a:t>. 5 Wegenverkeerswet.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37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Gevolgen van eikenprocessie uitbraken en overlast kunnen zeer divers zijn.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ondergraving </a:t>
            </a:r>
            <a:r>
              <a:rPr lang="nl-NL" dirty="0"/>
              <a:t>positief imago natuur en groen</a:t>
            </a:r>
          </a:p>
          <a:p>
            <a:r>
              <a:rPr lang="nl-NL" dirty="0" smtClean="0"/>
              <a:t>beperking </a:t>
            </a:r>
            <a:r>
              <a:rPr lang="nl-NL" dirty="0"/>
              <a:t>woongenot</a:t>
            </a:r>
          </a:p>
          <a:p>
            <a:r>
              <a:rPr lang="nl-NL" dirty="0" smtClean="0"/>
              <a:t>negatieve </a:t>
            </a:r>
            <a:r>
              <a:rPr lang="nl-NL" dirty="0"/>
              <a:t>impact op toerisme</a:t>
            </a:r>
          </a:p>
          <a:p>
            <a:r>
              <a:rPr lang="nl-NL" dirty="0" smtClean="0"/>
              <a:t>impact </a:t>
            </a:r>
            <a:r>
              <a:rPr lang="nl-NL" dirty="0"/>
              <a:t>bij evenementen</a:t>
            </a:r>
          </a:p>
          <a:p>
            <a:r>
              <a:rPr lang="nl-NL" dirty="0" smtClean="0"/>
              <a:t>ziekteverzuim</a:t>
            </a:r>
            <a:endParaRPr lang="nl-NL" dirty="0"/>
          </a:p>
          <a:p>
            <a:r>
              <a:rPr lang="nl-NL" dirty="0" smtClean="0"/>
              <a:t>negatieve </a:t>
            </a:r>
            <a:r>
              <a:rPr lang="nl-NL" dirty="0"/>
              <a:t>gevolgen voor fauna door toepassing bestrijdingsmiddelen</a:t>
            </a:r>
          </a:p>
          <a:p>
            <a:r>
              <a:rPr lang="nl-NL" dirty="0" smtClean="0"/>
              <a:t>sociale </a:t>
            </a:r>
            <a:r>
              <a:rPr lang="nl-NL" dirty="0"/>
              <a:t>onrust</a:t>
            </a:r>
          </a:p>
          <a:p>
            <a:r>
              <a:rPr lang="nl-NL" dirty="0" smtClean="0"/>
              <a:t>contaminatie </a:t>
            </a:r>
            <a:r>
              <a:rPr lang="nl-NL" dirty="0"/>
              <a:t>van groente en fruit uit bv. volkstuinen</a:t>
            </a:r>
          </a:p>
          <a:p>
            <a:r>
              <a:rPr lang="nl-NL" dirty="0" smtClean="0"/>
              <a:t>contaminatie </a:t>
            </a:r>
            <a:r>
              <a:rPr lang="nl-NL" dirty="0"/>
              <a:t>compost, hooi en kuilvoer</a:t>
            </a:r>
          </a:p>
          <a:p>
            <a:r>
              <a:rPr lang="nl-NL" dirty="0" smtClean="0"/>
              <a:t>risico’s </a:t>
            </a:r>
            <a:r>
              <a:rPr lang="nl-NL" dirty="0"/>
              <a:t>afvoer en verwerking rupsrestanten</a:t>
            </a:r>
          </a:p>
          <a:p>
            <a:r>
              <a:rPr lang="nl-NL" dirty="0" smtClean="0"/>
              <a:t>effect </a:t>
            </a:r>
            <a:r>
              <a:rPr lang="nl-NL" dirty="0"/>
              <a:t>op handel, export van boomkwekerijproducten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8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Budgetten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gemeenten tussen de 10.000 en 50.000 euro</a:t>
            </a:r>
          </a:p>
          <a:p>
            <a:r>
              <a:rPr lang="nl-NL" dirty="0"/>
              <a:t>budget openbaar </a:t>
            </a:r>
            <a:r>
              <a:rPr lang="nl-NL" dirty="0" smtClean="0"/>
              <a:t>groen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06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Vragen?</a:t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23888"/>
            <a:ext cx="793432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1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Ga in groepjes van 3 deelnemers informatie zoeken over 1 van de hiervoor beschreven onderwerpen.</a:t>
            </a:r>
          </a:p>
          <a:p>
            <a:r>
              <a:rPr lang="nl-NL" dirty="0" smtClean="0"/>
              <a:t>De informatie is te vinden op:</a:t>
            </a:r>
          </a:p>
          <a:p>
            <a:pPr marL="0" indent="0">
              <a:buNone/>
            </a:pPr>
            <a:r>
              <a:rPr lang="nl-NL" sz="2200" dirty="0"/>
              <a:t>	</a:t>
            </a:r>
            <a:r>
              <a:rPr lang="nl-NL" sz="2200" dirty="0" smtClean="0"/>
              <a:t>WWW.fsd.nl /eikenprocessierups</a:t>
            </a:r>
          </a:p>
          <a:p>
            <a:pPr marL="0" indent="0">
              <a:buNone/>
            </a:pPr>
            <a:r>
              <a:rPr lang="nl-NL" sz="2200" dirty="0"/>
              <a:t>	</a:t>
            </a:r>
            <a:r>
              <a:rPr lang="nl-NL" sz="2200" dirty="0" smtClean="0">
                <a:hlinkClick r:id="rId2"/>
              </a:rPr>
              <a:t>http://www.vwa.nl/onderwerpen/plantenziekten-en- plagen/dossier/eikenprocessierups</a:t>
            </a:r>
            <a:endParaRPr lang="nl-NL" sz="2200" dirty="0" smtClean="0"/>
          </a:p>
          <a:p>
            <a:pPr marL="0" indent="0">
              <a:buNone/>
            </a:pPr>
            <a:r>
              <a:rPr lang="nl-NL" sz="2200" dirty="0"/>
              <a:t>	</a:t>
            </a:r>
            <a:r>
              <a:rPr lang="nl-NL" sz="2200" dirty="0" smtClean="0">
                <a:hlinkClick r:id="rId3"/>
              </a:rPr>
              <a:t>http://www.natuurkalender.nl/toepassingen/eikenprocessierups/achtergrond_eikenprocessierups.asp</a:t>
            </a:r>
            <a:endParaRPr lang="nl-NL" sz="2200" dirty="0" smtClean="0"/>
          </a:p>
          <a:p>
            <a:pPr marL="0" indent="0">
              <a:buNone/>
            </a:pPr>
            <a:r>
              <a:rPr lang="nl-NL" sz="2200" dirty="0"/>
              <a:t>	</a:t>
            </a:r>
            <a:r>
              <a:rPr lang="nl-NL" sz="2200" dirty="0" smtClean="0">
                <a:hlinkClick r:id="rId4"/>
              </a:rPr>
              <a:t>http://www.groenkennisnet.nl/dossiers/Pages/Eikenprocessierups.aspx</a:t>
            </a:r>
            <a:endParaRPr lang="nl-NL" sz="2200" dirty="0" smtClean="0"/>
          </a:p>
          <a:p>
            <a:r>
              <a:rPr lang="nl-NL" dirty="0" smtClean="0"/>
              <a:t>Maak per groep een informatiekaart niet groter dan 1 A4. </a:t>
            </a:r>
          </a:p>
          <a:p>
            <a:r>
              <a:rPr lang="nl-NL" dirty="0" smtClean="0"/>
              <a:t>Deze informatie wordt overgedragen aan alle andere groepen.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57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Keuze mogelijkheden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 </a:t>
            </a:r>
            <a:r>
              <a:rPr lang="nl-NL" b="1" dirty="0"/>
              <a:t>Historie </a:t>
            </a:r>
          </a:p>
          <a:p>
            <a:r>
              <a:rPr lang="nl-NL" b="1" dirty="0" smtClean="0"/>
              <a:t> </a:t>
            </a:r>
            <a:r>
              <a:rPr lang="nl-NL" b="1" dirty="0"/>
              <a:t>Van rups naar vlinder </a:t>
            </a:r>
          </a:p>
          <a:p>
            <a:r>
              <a:rPr lang="nl-NL" b="1" dirty="0" smtClean="0"/>
              <a:t> </a:t>
            </a:r>
            <a:r>
              <a:rPr lang="nl-NL" b="1" dirty="0"/>
              <a:t>Herkenning van de rups </a:t>
            </a:r>
          </a:p>
          <a:p>
            <a:r>
              <a:rPr lang="nl-NL" b="1" dirty="0" smtClean="0"/>
              <a:t> </a:t>
            </a:r>
            <a:r>
              <a:rPr lang="nl-NL" b="1" dirty="0"/>
              <a:t>Grondnesten </a:t>
            </a:r>
          </a:p>
          <a:p>
            <a:r>
              <a:rPr lang="nl-NL" b="1" dirty="0" smtClean="0"/>
              <a:t> </a:t>
            </a:r>
            <a:r>
              <a:rPr lang="nl-NL" b="1" dirty="0"/>
              <a:t>Natuurlijk </a:t>
            </a:r>
            <a:r>
              <a:rPr lang="nl-NL" b="1" dirty="0" smtClean="0"/>
              <a:t>evenwicht </a:t>
            </a:r>
            <a:endParaRPr lang="nl-NL" b="1" dirty="0"/>
          </a:p>
          <a:p>
            <a:r>
              <a:rPr lang="nl-NL" b="1" dirty="0" smtClean="0"/>
              <a:t> </a:t>
            </a:r>
            <a:r>
              <a:rPr lang="nl-NL" b="1" dirty="0"/>
              <a:t>Eiken in Nederland </a:t>
            </a:r>
          </a:p>
          <a:p>
            <a:r>
              <a:rPr lang="nl-NL" b="1" dirty="0" smtClean="0"/>
              <a:t> </a:t>
            </a:r>
            <a:r>
              <a:rPr lang="nl-NL" b="1" dirty="0"/>
              <a:t>Andere processierupsen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33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Gezondheidsrisico’s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 </a:t>
            </a:r>
            <a:r>
              <a:rPr lang="nl-NL" b="1" dirty="0"/>
              <a:t>Klachten bij mensen </a:t>
            </a:r>
          </a:p>
          <a:p>
            <a:r>
              <a:rPr lang="nl-NL" b="1" dirty="0" smtClean="0"/>
              <a:t> </a:t>
            </a:r>
            <a:r>
              <a:rPr lang="nl-NL" b="1" dirty="0"/>
              <a:t>Klachten bij (landbouw)huisdieren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06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Stap 1: Risico-inventarisatie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Aanwezigheid gevoelige beplantingen </a:t>
            </a:r>
          </a:p>
          <a:p>
            <a:r>
              <a:rPr lang="nl-NL" dirty="0"/>
              <a:t>Aanwezigheid van mensen </a:t>
            </a:r>
          </a:p>
          <a:p>
            <a:r>
              <a:rPr lang="nl-NL" dirty="0"/>
              <a:t>Aanwezigheid van landbouwhuisdieren </a:t>
            </a:r>
          </a:p>
          <a:p>
            <a:r>
              <a:rPr lang="nl-NL" dirty="0"/>
              <a:t>Ecologische afweging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75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Stap 2: Monitoring en registratie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Vallen </a:t>
            </a:r>
          </a:p>
          <a:p>
            <a:r>
              <a:rPr lang="nl-NL" dirty="0"/>
              <a:t>Nacontrole </a:t>
            </a:r>
          </a:p>
          <a:p>
            <a:r>
              <a:rPr lang="nl-NL" dirty="0"/>
              <a:t>Ei uitkomst </a:t>
            </a:r>
          </a:p>
          <a:p>
            <a:r>
              <a:rPr lang="nl-NL" dirty="0"/>
              <a:t>Plaagdruk tijdens het seizoen </a:t>
            </a:r>
          </a:p>
          <a:p>
            <a:r>
              <a:rPr lang="nl-NL" dirty="0"/>
              <a:t>Controle </a:t>
            </a:r>
            <a:r>
              <a:rPr lang="nl-NL" dirty="0" smtClean="0"/>
              <a:t>effectiviteit </a:t>
            </a:r>
            <a:r>
              <a:rPr lang="nl-NL" dirty="0"/>
              <a:t>bestrijding </a:t>
            </a:r>
          </a:p>
          <a:p>
            <a:r>
              <a:rPr lang="nl-NL" dirty="0"/>
              <a:t>Uitwisselen ervaring en gegevens</a:t>
            </a:r>
          </a:p>
        </p:txBody>
      </p:sp>
    </p:spTree>
    <p:extLst>
      <p:ext uri="{BB962C8B-B14F-4D97-AF65-F5344CB8AC3E}">
        <p14:creationId xmlns:p14="http://schemas.microsoft.com/office/powerpoint/2010/main" val="31871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Stap 3: Beheersing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Niets doen </a:t>
            </a:r>
          </a:p>
          <a:p>
            <a:r>
              <a:rPr lang="nl-NL" dirty="0"/>
              <a:t>Waarschuwen van het publiek </a:t>
            </a:r>
          </a:p>
          <a:p>
            <a:r>
              <a:rPr lang="nl-NL" dirty="0"/>
              <a:t>Afsluiten van een aangetast gebied </a:t>
            </a:r>
          </a:p>
          <a:p>
            <a:r>
              <a:rPr lang="nl-NL" dirty="0"/>
              <a:t>Biologische bestrijding op basis van bacteriepreparaten </a:t>
            </a:r>
          </a:p>
          <a:p>
            <a:r>
              <a:rPr lang="nl-NL" dirty="0"/>
              <a:t>Biologische bestrijding op basis van </a:t>
            </a:r>
            <a:r>
              <a:rPr lang="nl-NL" dirty="0" err="1"/>
              <a:t>insectenparasitaire</a:t>
            </a:r>
            <a:r>
              <a:rPr lang="nl-NL" dirty="0"/>
              <a:t> nematoden </a:t>
            </a:r>
          </a:p>
          <a:p>
            <a:r>
              <a:rPr lang="nl-NL" dirty="0"/>
              <a:t>Mechanische bestrijding </a:t>
            </a:r>
          </a:p>
          <a:p>
            <a:r>
              <a:rPr lang="nl-NL" dirty="0"/>
              <a:t>Thermische bestrijding </a:t>
            </a:r>
          </a:p>
          <a:p>
            <a:r>
              <a:rPr lang="nl-NL" dirty="0"/>
              <a:t>Combinatie van mechanisch en thermisch (zuigen en verassen)</a:t>
            </a:r>
          </a:p>
        </p:txBody>
      </p:sp>
    </p:spTree>
    <p:extLst>
      <p:ext uri="{BB962C8B-B14F-4D97-AF65-F5344CB8AC3E}">
        <p14:creationId xmlns:p14="http://schemas.microsoft.com/office/powerpoint/2010/main" val="36580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1183</Words>
  <Application>Microsoft Office PowerPoint</Application>
  <PresentationFormat>Diavoorstelling (4:3)</PresentationFormat>
  <Paragraphs>200</Paragraphs>
  <Slides>35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Kantoorthema</vt:lpstr>
      <vt:lpstr>Eikenprocessierups</vt:lpstr>
      <vt:lpstr>Leidraad beheersing eikenprocessierups</vt:lpstr>
      <vt:lpstr>Achtergrond informatie</vt:lpstr>
      <vt:lpstr>Opdracht</vt:lpstr>
      <vt:lpstr>Keuze mogelijkheden</vt:lpstr>
      <vt:lpstr>Gezondheidsrisico’s</vt:lpstr>
      <vt:lpstr>Stap 1: Risico-inventarisatie</vt:lpstr>
      <vt:lpstr>Stap 2: Monitoring en registratie</vt:lpstr>
      <vt:lpstr>Stap 3: Beheersing</vt:lpstr>
      <vt:lpstr>Voorzorgsmaatregelen bij uitvoering</vt:lpstr>
      <vt:lpstr> Gebieden waar veel mensen komen of waar mensen langdurig verblijven: veel risico </vt:lpstr>
      <vt:lpstr> Gebieden waar (landbouw) huisdieren risico lopen</vt:lpstr>
      <vt:lpstr> Gebieden waar geen of weinig mensen komen: weinig risico</vt:lpstr>
      <vt:lpstr>Na monitoring beslissen:</vt:lpstr>
      <vt:lpstr>Monitorings mogelijkheden</vt:lpstr>
      <vt:lpstr>bestrijding</vt:lpstr>
      <vt:lpstr>Waarschuwen van publiek</vt:lpstr>
      <vt:lpstr>Afsluiten van aangetast gebied</vt:lpstr>
      <vt:lpstr>Biologische bestrijding op basis van bacteriepreparaten (april - mei)</vt:lpstr>
      <vt:lpstr>Mechanische bestrijding: zuigen (mei-juni-juli-augustus rupsen en nesten + oude nesten)</vt:lpstr>
      <vt:lpstr>Thermische bestrijding: branden (mei-juni-juli)</vt:lpstr>
      <vt:lpstr>Combinatie van mechanische en thermische bestrijding: zuigen en verassen</vt:lpstr>
      <vt:lpstr>Voorzorgmaatregelingen bij uitvoering</vt:lpstr>
      <vt:lpstr>Verkeersmaatregelen </vt:lpstr>
      <vt:lpstr>Waarschuwen van publiek </vt:lpstr>
      <vt:lpstr>Spuiten van biologisch middel </vt:lpstr>
      <vt:lpstr>Zuigen </vt:lpstr>
      <vt:lpstr>Branden</vt:lpstr>
      <vt:lpstr>Andere werkzaamheden in en onder eiken </vt:lpstr>
      <vt:lpstr>Verwerking van rupsrestanten</vt:lpstr>
      <vt:lpstr>Algemene aanbevelingen en eisen die worden gesteld aan het storten van rupsrestanten verzameld in tank: </vt:lpstr>
      <vt:lpstr>Wettelijk kader</vt:lpstr>
      <vt:lpstr>Gevolgen van eikenprocessie uitbraken en overlast kunnen zeer divers zijn.</vt:lpstr>
      <vt:lpstr>Budgetten</vt:lpstr>
      <vt:lpstr>Vragen?  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Eikenprocessierups</dc:title>
  <dc:creator>Andre Welhuis</dc:creator>
  <cp:lastModifiedBy>Andre Welhuis</cp:lastModifiedBy>
  <cp:revision>21</cp:revision>
  <dcterms:created xsi:type="dcterms:W3CDTF">2013-09-04T10:14:07Z</dcterms:created>
  <dcterms:modified xsi:type="dcterms:W3CDTF">2013-09-11T13:41:45Z</dcterms:modified>
</cp:coreProperties>
</file>